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Barlow"/>
      <p:regular r:id="rId26"/>
    </p:embeddedFont>
    <p:embeddedFont>
      <p:font typeface="Barlow"/>
      <p:regular r:id="rId27"/>
    </p:embeddedFont>
    <p:embeddedFont>
      <p:font typeface="Barlow"/>
      <p:regular r:id="rId28"/>
    </p:embeddedFont>
    <p:embeddedFont>
      <p:font typeface="Barlow"/>
      <p:regular r:id="rId29"/>
    </p:embeddedFont>
    <p:embeddedFont>
      <p:font typeface="Montserrat"/>
      <p:regular r:id="rId30"/>
    </p:embeddedFont>
    <p:embeddedFont>
      <p:font typeface="Montserrat"/>
      <p:regular r:id="rId31"/>
    </p:embeddedFont>
    <p:embeddedFont>
      <p:font typeface="Montserrat"/>
      <p:regular r:id="rId32"/>
    </p:embeddedFont>
    <p:embeddedFont>
      <p:font typeface="Montserrat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45293"/>
            <a:ext cx="79000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Analysis &amp; Insights Report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Prepared by Pankaj Kumar SRMCEM Lucknow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8170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[Insert today’s date]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460" y="4811911"/>
            <a:ext cx="1383863" cy="86653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60" y="4811911"/>
            <a:ext cx="1383863" cy="866537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59" y="4811911"/>
            <a:ext cx="1383863" cy="866537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758" y="4811911"/>
            <a:ext cx="1383863" cy="866537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858" y="4811911"/>
            <a:ext cx="1383863" cy="866537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957" y="4811911"/>
            <a:ext cx="1383863" cy="866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889" y="451247"/>
            <a:ext cx="3352919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In-depth Data Analysis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45889" y="1125141"/>
            <a:ext cx="1373862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Post-cleaning, a comprehensive data analysis was conducted to uncover underlying patterns and statistical properties.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45889" y="1599605"/>
            <a:ext cx="2015490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Analytical Approaches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889" y="1994297"/>
            <a:ext cx="318492" cy="3184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45889" y="2471976"/>
            <a:ext cx="1676400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 Statistics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45889" y="2808923"/>
            <a:ext cx="8118872" cy="40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Calculated mean, median, mode, standard deviation, and unique counts for all numeric and categorical features to understand central tendencies and dispersion.</a:t>
            </a:r>
            <a:endParaRPr lang="en-US" sz="10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9" y="3535085"/>
            <a:ext cx="318492" cy="3184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5889" y="4012763"/>
            <a:ext cx="1676400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Information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445889" y="4349710"/>
            <a:ext cx="811887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Examined data types and non-null counts for each column to verify data quality and consistency after cleaning.</a:t>
            </a:r>
            <a:endParaRPr lang="en-US" sz="10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89" y="4872038"/>
            <a:ext cx="318492" cy="31849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45889" y="5349716"/>
            <a:ext cx="2023467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Category Identification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445889" y="5686663"/>
            <a:ext cx="8118872" cy="40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the most frequent categories within key categorical columns to highlight dominant segments or groups (e.g., top-selling products, most active customer regions).</a:t>
            </a:r>
            <a:endParaRPr lang="en-US" sz="10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9" y="6412825"/>
            <a:ext cx="318492" cy="31849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45889" y="6890504"/>
            <a:ext cx="1676400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Analysis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445889" y="7227451"/>
            <a:ext cx="8118872" cy="40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Generated a correlation heatmap to visualise relationships between numeric features, helping to identify potential collinearity and feature importance.</a:t>
            </a:r>
            <a:endParaRPr lang="en-US" sz="1000" dirty="0"/>
          </a:p>
        </p:txBody>
      </p:sp>
      <p:sp>
        <p:nvSpPr>
          <p:cNvPr id="17" name="Text 11"/>
          <p:cNvSpPr/>
          <p:nvPr/>
        </p:nvSpPr>
        <p:spPr>
          <a:xfrm>
            <a:off x="8883134" y="1599605"/>
            <a:ext cx="201179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Heatmap</a:t>
            </a:r>
            <a:endParaRPr lang="en-US" sz="15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134" y="1994297"/>
            <a:ext cx="5308997" cy="363235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883134" y="5769888"/>
            <a:ext cx="5308997" cy="815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heatmap illustrates the pairwise correlation coefficients between different numerical variables. Strong positive correlations are shown in brighter colours, while strong negative correlations appear in darker shades, indicating inverse relationships.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881" y="446961"/>
            <a:ext cx="7367587" cy="534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Work: Interactive Dashboards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68881" y="1306711"/>
            <a:ext cx="1349263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was instrumental in transforming raw data into dynamic, interactive dashboards for easy consumption of insights.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8881" y="1912144"/>
            <a:ext cx="3066693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Power BI Contributions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568881" y="2415897"/>
            <a:ext cx="365760" cy="365760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0640" dist="20320" dir="1350000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623471" y="2438400"/>
            <a:ext cx="25658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97161" y="2471738"/>
            <a:ext cx="2948702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Dashboard Creation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97161" y="2901672"/>
            <a:ext cx="6019800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and developed comprehensive dashboards, allowing users to interact with data through slicers, filters, and drill-downs.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68881" y="3746778"/>
            <a:ext cx="365760" cy="365760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0640" dist="20320" dir="1350000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23471" y="3769281"/>
            <a:ext cx="25658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097161" y="3802618"/>
            <a:ext cx="2378750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Metric &amp; KPI Analysis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97161" y="4232553"/>
            <a:ext cx="6019800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Visualised critical business metrics and Key Performance Indicators (KPIs) such as revenue growth, customer acquisition costs, and operational efficiency.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68881" y="5337691"/>
            <a:ext cx="365760" cy="365760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0640" dist="20320" dir="13500000">
              <a:srgbClr val="ffffff">
                <a:alpha val="7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623471" y="5360194"/>
            <a:ext cx="25658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97161" y="5393531"/>
            <a:ext cx="213895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Granular Data Filtering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097161" y="5823466"/>
            <a:ext cx="6019800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advanced filtering capabilities to explore specific segments of sales data, regional performance, or customer behavioural patterns in detail.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521059" y="1912144"/>
            <a:ext cx="330374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Dashboard Example</a:t>
            </a:r>
            <a:endParaRPr lang="en-US" sz="20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1059" y="2415897"/>
            <a:ext cx="6548080" cy="4480203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521059" y="7078980"/>
            <a:ext cx="6548080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screenshot demonstrates a segment of the Power BI dashboard, showcasing a live view of sales performance by region and product category. Interactive filters enable users to drill down into specific data points and periods.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749975"/>
            <a:ext cx="9341048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Cleaning: Ensuring Data Integrity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39735" y="1867972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data cleaning is foundational, transforming raw data into reliable assets for accurate analysis and robust modelling.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9735" y="2443877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2070" dist="25400" dir="13500000">
              <a:srgbClr val="ffffff">
                <a:alpha val="7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426607" y="2516505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Dataset Shapes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426607" y="2990969"/>
            <a:ext cx="575643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Systematic inspection of row and column counts identified structural needs for merging or pruning, ensuring data readiness.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47240" y="2443877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2070" dist="25400" dir="13500000">
              <a:srgbClr val="ffffff">
                <a:alpha val="7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8134112" y="2516505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Duplicate Removal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8134112" y="2990969"/>
            <a:ext cx="5756553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and eliminated duplicate records to prevent skewed results and maintain the integrity of our datasets.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39735" y="4428053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2070" dist="25400" dir="13500000">
              <a:srgbClr val="ffffff">
                <a:alpha val="7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426607" y="4500682"/>
            <a:ext cx="285440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Values Handled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426607" y="4975146"/>
            <a:ext cx="575643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data was addressed through imputation (mean/median for numerical, mode for categorical) or strategic column removal for excessive nulls.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47240" y="4428053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2070" dist="25400" dir="13500000">
              <a:srgbClr val="ffffff">
                <a:alpha val="7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8134112" y="4500682"/>
            <a:ext cx="3543895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Standardised Column Names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8134112" y="4975146"/>
            <a:ext cx="5756553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 names were made consistent (lowercase/snake_case) and clarified, simplifying coding and enhancing readability for all analyses.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39735" y="6227326"/>
            <a:ext cx="1315092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meticulous approach to cleaning removes noise, ensuring reliable data flows through to subsequent analytical stages, fostering trustworthy insights and better decision-making.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39735" y="7141369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Heatmap highlighting missing data patterns across columns, showcasing areas requiring attention.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735" y="429578"/>
            <a:ext cx="4110752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In-depth Data Analysis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6735" y="1333976"/>
            <a:ext cx="274200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Analytical Techniques Applied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6735" y="1747004"/>
            <a:ext cx="7273766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analysis phase focused on thoroughly understanding the datasets and identifying key relationships through diverse methods.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6735" y="2387322"/>
            <a:ext cx="7273766" cy="749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 Statistics: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Descriptive statistics (mean, median, min, max, std dev) and unique value counts were generated to understand data distributions, identify skewness, and detect potential outliers.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6735" y="3191708"/>
            <a:ext cx="7273766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Information: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Displayed data types and non-null counts, ensuring column integrity and detecting inconsistent or unexpected entries for robust processing.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6735" y="3746183"/>
            <a:ext cx="7273766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Categories: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Identified most frequent categories in key columns, providing insights into product popularity, customer segments, and regional sales performance.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209121" y="1333976"/>
            <a:ext cx="2974300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Correlation Visualisation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9121" y="1766530"/>
            <a:ext cx="5882045" cy="402455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209121" y="5966817"/>
            <a:ext cx="5882045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Correlation heatmap showing relationships between numeric features.</a:t>
            </a:r>
            <a:endParaRPr lang="en-US" sz="12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6532959"/>
            <a:ext cx="390525" cy="39052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6735" y="7118747"/>
            <a:ext cx="4382095" cy="999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Understanding: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Summary statistics and dataset info were crucial for understanding data distributions, completeness, and identifying early issues for reliable analysis.</a:t>
            </a:r>
            <a:endParaRPr lang="en-US" sz="12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93" y="6532959"/>
            <a:ext cx="390525" cy="39052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24093" y="7118747"/>
            <a:ext cx="4382095" cy="999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Focus: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Top category analysis revealed dominant groups, enabling strategic focus on key products, customer segments, or high-performing sales regions.</a:t>
            </a:r>
            <a:endParaRPr lang="en-US" sz="12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451" y="6532959"/>
            <a:ext cx="390525" cy="39052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701451" y="7118747"/>
            <a:ext cx="4382214" cy="999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Insights: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correlation heatmap highlighted relationships between numeric features, aiding in detecting multicollinearity and identifying valuable predictive features.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9497"/>
            <a:ext cx="7868245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Work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58309" y="229171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997" y="2321659"/>
            <a:ext cx="342067" cy="4275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2366129"/>
            <a:ext cx="29404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Dashboards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2938939"/>
            <a:ext cx="29889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visuals built, data combined for multi-source analysis.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22019" y="229171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706" y="2321659"/>
            <a:ext cx="342067" cy="4275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26035" y="2366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Metrics Analysis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26035" y="2938939"/>
            <a:ext cx="298906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Monitored Sales, AOV, &amp; Customers with DAX measures.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8309" y="441233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97" y="4442281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62326" y="44867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Dynamic Data Filtering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462326" y="5059561"/>
            <a:ext cx="69527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Enabled on-demand exploration via slicers &amp; granular filters.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56499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6222802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User-friendly, real-time insights for all.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58309" y="664523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trends quickly without code.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758309" y="706766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Visualises complex data for fast decisions.</a:t>
            </a:r>
            <a:endParaRPr lang="en-US" sz="170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357" y="2291715"/>
            <a:ext cx="4928235" cy="4928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1751"/>
            <a:ext cx="115246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Jupyter Notebook Work: In-depth Exploration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1772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Jupyter Notebooks enabled iterative analysis, custom scripting, and comprehensive data understanding for deep insights.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404830"/>
            <a:ext cx="4262914" cy="216575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974884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Environment Setup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74884" y="4324112"/>
            <a:ext cx="382976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libraries were imported for robust data manipulation, numerical operations, and visualisations.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974884" y="5954673"/>
            <a:ext cx="3829764" cy="1018223"/>
          </a:xfrm>
          <a:prstGeom prst="roundRect">
            <a:avLst>
              <a:gd name="adj" fmla="val 19151"/>
            </a:avLst>
          </a:prstGeom>
          <a:solidFill>
            <a:srgbClr val="D2CFFC"/>
          </a:solidFill>
          <a:ln/>
        </p:spPr>
      </p:sp>
      <p:sp>
        <p:nvSpPr>
          <p:cNvPr id="8" name="Shape 6"/>
          <p:cNvSpPr/>
          <p:nvPr/>
        </p:nvSpPr>
        <p:spPr>
          <a:xfrm>
            <a:off x="964168" y="5954673"/>
            <a:ext cx="3851196" cy="1018223"/>
          </a:xfrm>
          <a:prstGeom prst="roundRect">
            <a:avLst>
              <a:gd name="adj" fmla="val 3192"/>
            </a:avLst>
          </a:prstGeom>
          <a:solidFill>
            <a:srgbClr val="D2CFFC"/>
          </a:solidFill>
          <a:ln/>
        </p:spPr>
      </p:sp>
      <p:sp>
        <p:nvSpPr>
          <p:cNvPr id="9" name="Text 7"/>
          <p:cNvSpPr/>
          <p:nvPr/>
        </p:nvSpPr>
        <p:spPr>
          <a:xfrm>
            <a:off x="1180743" y="6117074"/>
            <a:ext cx="341804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pdimport seaborn as sns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183624" y="3079790"/>
            <a:ext cx="4263033" cy="216575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5400199" y="3512939"/>
            <a:ext cx="32046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Data Ingestion &amp; Merge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00199" y="3999071"/>
            <a:ext cx="382988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Raw sales data was loaded from CSVs, then merged and type-casted for unified, accurate temporal analysis.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5400199" y="5629632"/>
            <a:ext cx="3829883" cy="1711642"/>
          </a:xfrm>
          <a:prstGeom prst="roundRect">
            <a:avLst>
              <a:gd name="adj" fmla="val 11392"/>
            </a:avLst>
          </a:prstGeom>
          <a:solidFill>
            <a:srgbClr val="D2CFFC"/>
          </a:solidFill>
          <a:ln/>
        </p:spPr>
      </p:sp>
      <p:sp>
        <p:nvSpPr>
          <p:cNvPr id="14" name="Shape 12"/>
          <p:cNvSpPr/>
          <p:nvPr/>
        </p:nvSpPr>
        <p:spPr>
          <a:xfrm>
            <a:off x="5389483" y="5629632"/>
            <a:ext cx="3851315" cy="1711642"/>
          </a:xfrm>
          <a:prstGeom prst="roundRect">
            <a:avLst>
              <a:gd name="adj" fmla="val 1899"/>
            </a:avLst>
          </a:prstGeom>
          <a:solidFill>
            <a:srgbClr val="D2CFFC"/>
          </a:solidFill>
          <a:ln/>
        </p:spPr>
      </p:sp>
      <p:sp>
        <p:nvSpPr>
          <p:cNvPr id="15" name="Text 13"/>
          <p:cNvSpPr/>
          <p:nvPr/>
        </p:nvSpPr>
        <p:spPr>
          <a:xfrm>
            <a:off x="5606058" y="5792033"/>
            <a:ext cx="341816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details_df = pd.read_csv("Details.csv")merged_df = pd.merge(orders_df, details_df)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9609058" y="2754868"/>
            <a:ext cx="4263033" cy="216575"/>
          </a:xfrm>
          <a:prstGeom prst="roundRect">
            <a:avLst>
              <a:gd name="adj" fmla="val 9003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9825633" y="3188018"/>
            <a:ext cx="35866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Object-Oriented Modelling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25633" y="3674150"/>
            <a:ext cx="382988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custom 'Order' class was defined for structured data handling and programmatic summaries, enhancing reusability.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9825633" y="5304711"/>
            <a:ext cx="3829883" cy="1364933"/>
          </a:xfrm>
          <a:prstGeom prst="roundRect">
            <a:avLst>
              <a:gd name="adj" fmla="val 14286"/>
            </a:avLst>
          </a:prstGeom>
          <a:solidFill>
            <a:srgbClr val="D2CFFC"/>
          </a:solidFill>
          <a:ln/>
        </p:spPr>
      </p:sp>
      <p:sp>
        <p:nvSpPr>
          <p:cNvPr id="20" name="Shape 18"/>
          <p:cNvSpPr/>
          <p:nvPr/>
        </p:nvSpPr>
        <p:spPr>
          <a:xfrm>
            <a:off x="9814917" y="5304711"/>
            <a:ext cx="3851315" cy="1364933"/>
          </a:xfrm>
          <a:prstGeom prst="roundRect">
            <a:avLst>
              <a:gd name="adj" fmla="val 2381"/>
            </a:avLst>
          </a:prstGeom>
          <a:solidFill>
            <a:srgbClr val="D2CFFC"/>
          </a:solidFill>
          <a:ln/>
        </p:spPr>
      </p:sp>
      <p:sp>
        <p:nvSpPr>
          <p:cNvPr id="21" name="Text 19"/>
          <p:cNvSpPr/>
          <p:nvPr/>
        </p:nvSpPr>
        <p:spPr>
          <a:xfrm>
            <a:off x="10031492" y="5467112"/>
            <a:ext cx="34181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Order:    def __init__(self, order_id, ...):        ...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117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993112"/>
            <a:ext cx="3899892" cy="2166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403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97622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926" y="2993112"/>
            <a:ext cx="3899892" cy="21665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2926" y="5403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12926" y="597622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543" y="2993112"/>
            <a:ext cx="3899892" cy="21665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7543" y="5403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67543" y="597622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334" y="305872"/>
            <a:ext cx="4953476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Jupyter Notebook: Advanced Analysis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89334" y="894278"/>
            <a:ext cx="13851731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upon foundational data handling, our Jupyter Notebook exploration deepened into object-oriented design and comprehensive analytical functions, culminating in visual insights and prepared data for Power BI.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89334" y="1308735"/>
            <a:ext cx="1942743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Data Modelling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389334" y="1639610"/>
            <a:ext cx="4389120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extended our data model by defining a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class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that inherits from the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class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This approach facilitates structured data handling, enabling a more intuitive representation of customer-specific attributes and behaviours.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89334" y="2274094"/>
            <a:ext cx="4389120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Instantiation of customer objects allows for programmatic access to individual order details and aggregated summaries, enhancing code reusability and maintainability for complex analysis.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5057537" y="1308735"/>
            <a:ext cx="1865114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Data Analytics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057537" y="1639610"/>
            <a:ext cx="4389120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functions were developed to perform key calculations, providing rapid insights into various performance metrics.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5057537" y="2095976"/>
            <a:ext cx="4389120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Sales: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Aggregating overall revenue for a complete financial overview.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5057537" y="2313027"/>
            <a:ext cx="4389120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Profit: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Determining profitability per transaction to assess financial health.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5057537" y="2708196"/>
            <a:ext cx="4389120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Sales Trends: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Tracking sales performance over time to identify seasonal patterns and growth.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5057537" y="3103364"/>
            <a:ext cx="4389120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Orders per City: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Analysing geographical sales distribution to pinpoint high-performing regions.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9725739" y="1308735"/>
            <a:ext cx="1953339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Visualisation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9725739" y="1639610"/>
            <a:ext cx="4530328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exploratory analysis was conducted to highlight key sales drivers. A bar chart effectively illustrated sales distribution across different product categories.</a:t>
            </a:r>
            <a:endParaRPr lang="en-US" sz="8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5739" y="2120979"/>
            <a:ext cx="4530328" cy="309967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725739" y="5345787"/>
            <a:ext cx="4530328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visualisation quickly identified top-performing categories, guiding strategic inventory management and marketing efforts.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389334" y="5927288"/>
            <a:ext cx="13851731" cy="356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comprehensive analysis in Jupyter culminated in exporting the final, cleaned dataset as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Ecommerce_Final_Cleaned.csv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This prepared dataset is now ready for advanced dashboarding and reporting in Power BI, ensuring seamless integration and consistency.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389334" y="6450330"/>
            <a:ext cx="279094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 of Achievements</a:t>
            </a:r>
            <a:endParaRPr lang="en-US" sz="180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34" y="6909792"/>
            <a:ext cx="278130" cy="278130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806529" y="6975753"/>
            <a:ext cx="1463992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OOP Structure</a:t>
            </a:r>
            <a:endParaRPr lang="en-US" sz="1150" dirty="0"/>
          </a:p>
        </p:txBody>
      </p:sp>
      <p:sp>
        <p:nvSpPr>
          <p:cNvPr id="21" name="Text 17"/>
          <p:cNvSpPr/>
          <p:nvPr/>
        </p:nvSpPr>
        <p:spPr>
          <a:xfrm>
            <a:off x="806529" y="7225427"/>
            <a:ext cx="643913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&amp; Customer classes with inheritance for reusable data handling.</a:t>
            </a:r>
            <a:endParaRPr lang="en-US" sz="850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733" y="6909792"/>
            <a:ext cx="278130" cy="27813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7801927" y="6975753"/>
            <a:ext cx="1463992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 Functions</a:t>
            </a:r>
            <a:endParaRPr lang="en-US" sz="1150" dirty="0"/>
          </a:p>
        </p:txBody>
      </p:sp>
      <p:sp>
        <p:nvSpPr>
          <p:cNvPr id="24" name="Text 19"/>
          <p:cNvSpPr/>
          <p:nvPr/>
        </p:nvSpPr>
        <p:spPr>
          <a:xfrm>
            <a:off x="7801927" y="7225427"/>
            <a:ext cx="643913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User-defined functions for total sales, profit, and trends.</a:t>
            </a:r>
            <a:endParaRPr lang="en-US" sz="850" dirty="0"/>
          </a:p>
        </p:txBody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34" y="7681674"/>
            <a:ext cx="278130" cy="27813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806529" y="7747635"/>
            <a:ext cx="1463992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EDA Visualisations</a:t>
            </a:r>
            <a:endParaRPr lang="en-US" sz="1150" dirty="0"/>
          </a:p>
        </p:txBody>
      </p:sp>
      <p:sp>
        <p:nvSpPr>
          <p:cNvPr id="27" name="Text 21"/>
          <p:cNvSpPr/>
          <p:nvPr/>
        </p:nvSpPr>
        <p:spPr>
          <a:xfrm>
            <a:off x="806529" y="7997309"/>
            <a:ext cx="643913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 charts and other plots revealed key sales insights.</a:t>
            </a:r>
            <a:endParaRPr lang="en-US" sz="850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733" y="7681674"/>
            <a:ext cx="278130" cy="27813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7801927" y="7747635"/>
            <a:ext cx="1463992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Export</a:t>
            </a:r>
            <a:endParaRPr lang="en-US" sz="1150" dirty="0"/>
          </a:p>
        </p:txBody>
      </p:sp>
      <p:sp>
        <p:nvSpPr>
          <p:cNvPr id="30" name="Text 23"/>
          <p:cNvSpPr/>
          <p:nvPr/>
        </p:nvSpPr>
        <p:spPr>
          <a:xfrm>
            <a:off x="7801927" y="7997309"/>
            <a:ext cx="643913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Cleaned dataset prepared for Power BI integration.</a:t>
            </a:r>
            <a:endParaRPr lang="en-US" sz="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65052"/>
            <a:ext cx="113660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Report: RN E-Commerce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1102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Power BI dashboard offers comprehensive performance analysis for an e-commerce platform, providing crucial insights into sales, profits, customer behaviour, and product categories.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6647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Metrics Tracked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23755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Sales &amp; Profit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65998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Orders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08242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Profit Margin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50485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Top-Selling Products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36647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Visualisations Used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423755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Bar/Column Charts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65998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Pie/Donut Charts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08242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 Graphs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550485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KPI Cards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309" y="617100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Critical insights highlight technology's strong performance and call for optimising shipping and discount strategies to enhance overall profitability across all regions and segments.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618" y="441484"/>
            <a:ext cx="4223385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561618" y="1290161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615434" y="1312307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82993" y="1345287"/>
            <a:ext cx="238458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&amp; Objectives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61618" y="1972032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615434" y="1994178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82993" y="2027158"/>
            <a:ext cx="240422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 Procedures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61618" y="2653903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15434" y="2676049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082993" y="2709029"/>
            <a:ext cx="3730585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Establishing SQL Connections &amp; Queries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61618" y="3335774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615434" y="3357920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2993" y="3390900"/>
            <a:ext cx="211169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In-depth Data Analysis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561618" y="4017645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615434" y="4039791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082993" y="4072771"/>
            <a:ext cx="31405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Dashboard Development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561618" y="4699516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615434" y="4721662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1082993" y="4754642"/>
            <a:ext cx="292227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Jupyter Notebook Explorations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561618" y="5381387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615434" y="5403533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1082993" y="5436513"/>
            <a:ext cx="334720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VS Code Scripting &amp; Version Control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561618" y="6063258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615434" y="6085403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1082993" y="6118384"/>
            <a:ext cx="3345894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Visualisations &amp; Interpretations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561618" y="6745129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28" name="Text 26"/>
          <p:cNvSpPr/>
          <p:nvPr/>
        </p:nvSpPr>
        <p:spPr>
          <a:xfrm>
            <a:off x="615434" y="6767274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</a:t>
            </a:r>
            <a:endParaRPr lang="en-US" sz="1950" dirty="0"/>
          </a:p>
        </p:txBody>
      </p:sp>
      <p:sp>
        <p:nvSpPr>
          <p:cNvPr id="29" name="Text 27"/>
          <p:cNvSpPr/>
          <p:nvPr/>
        </p:nvSpPr>
        <p:spPr>
          <a:xfrm>
            <a:off x="1082993" y="6800255"/>
            <a:ext cx="379833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Actionable Insights &amp; Recommendations</a:t>
            </a:r>
            <a:endParaRPr lang="en-US" sz="1650" dirty="0"/>
          </a:p>
        </p:txBody>
      </p:sp>
      <p:sp>
        <p:nvSpPr>
          <p:cNvPr id="30" name="Shape 28"/>
          <p:cNvSpPr/>
          <p:nvPr/>
        </p:nvSpPr>
        <p:spPr>
          <a:xfrm>
            <a:off x="561618" y="7427000"/>
            <a:ext cx="360998" cy="360998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31" name="Text 29"/>
          <p:cNvSpPr/>
          <p:nvPr/>
        </p:nvSpPr>
        <p:spPr>
          <a:xfrm>
            <a:off x="615434" y="7449145"/>
            <a:ext cx="25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1082993" y="7482126"/>
            <a:ext cx="229874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Next Steps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941" y="530900"/>
            <a:ext cx="7943969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Introduction: Objectives &amp; Datasets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667941" y="1635562"/>
            <a:ext cx="3013353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Objectives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667941" y="2226826"/>
            <a:ext cx="429339" cy="429339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31996" y="2253198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1288018" y="2292429"/>
            <a:ext cx="251114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Analyze &amp; Clean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288018" y="2797016"/>
            <a:ext cx="579441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Thoroughly process complex datasets to ensure data quality.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67941" y="3483888"/>
            <a:ext cx="429339" cy="429339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31996" y="3510260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1288018" y="3549491"/>
            <a:ext cx="251114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Extract Insights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288018" y="4054078"/>
            <a:ext cx="5794415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 hidden patterns and actionable intelligence from data.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67941" y="5046226"/>
            <a:ext cx="429339" cy="429339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31996" y="5072598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1288018" y="5111829"/>
            <a:ext cx="251114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Visualize Patterns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288018" y="5616416"/>
            <a:ext cx="5794415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compelling visualisations for clear data representation.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67941" y="6608564"/>
            <a:ext cx="429339" cy="429339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6990" dist="22860" dir="13500000">
              <a:srgbClr val="ffffff">
                <a:alpha val="7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31996" y="6634936"/>
            <a:ext cx="301228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6"/>
          <p:cNvSpPr/>
          <p:nvPr/>
        </p:nvSpPr>
        <p:spPr>
          <a:xfrm>
            <a:off x="1288018" y="6674168"/>
            <a:ext cx="29879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Provide Recommendations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1288018" y="7178754"/>
            <a:ext cx="579441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 data-driven strategies for informed decision-making.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555587" y="1635562"/>
            <a:ext cx="3013353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Datasets Utilised</a:t>
            </a:r>
            <a:endParaRPr lang="en-US" sz="2350" dirty="0"/>
          </a:p>
        </p:txBody>
      </p:sp>
      <p:sp>
        <p:nvSpPr>
          <p:cNvPr id="21" name="Text 19"/>
          <p:cNvSpPr/>
          <p:nvPr/>
        </p:nvSpPr>
        <p:spPr>
          <a:xfrm>
            <a:off x="7555587" y="2202894"/>
            <a:ext cx="641449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Sales_Data.csv: Comprehensive sales records, including product, region, and revenue.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55587" y="2880241"/>
            <a:ext cx="641449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Customer_Demographics.xlsx: Detailed customer information with age, gender, and location.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555587" y="3557587"/>
            <a:ext cx="641449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Marketing_Campaigns.csv: Data on various marketing initiatives and their performance.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555587" y="4234934"/>
            <a:ext cx="641449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Website_Traffic.csv: User engagement metrics from the company website.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7555587" y="4912281"/>
            <a:ext cx="641449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Financial_Records.xlsx: Transactional data and financial summaries.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7555587" y="5589627"/>
            <a:ext cx="641449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Employee_Performance.csv: HR data detailing employee metrics and departmental information.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825" y="511969"/>
            <a:ext cx="6705719" cy="47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Establishing SQL Connections &amp; Queries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4825" y="1346954"/>
            <a:ext cx="3136821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Seamless Database Integration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1793915"/>
            <a:ext cx="721281" cy="11314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70290" y="1938099"/>
            <a:ext cx="328660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Server Management Studio (SSMS)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370290" y="2319457"/>
            <a:ext cx="5768935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connection to Microsoft SQL Server databases for initial exploration and data import, ensuring data integrity from the source.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925366"/>
            <a:ext cx="721281" cy="13699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70290" y="3069550"/>
            <a:ext cx="249138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Jupyter Notebook Integration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370290" y="3450908"/>
            <a:ext cx="5768935" cy="700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Utilised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sqlalchemy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pyodbc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robust connections, allowing SQL queries to be executed directly within notebooks and results seamlessly integrated into Pandas DataFrames.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4295299"/>
            <a:ext cx="721281" cy="113145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70290" y="4439483"/>
            <a:ext cx="18980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VS Code Connectivity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370290" y="4820841"/>
            <a:ext cx="5768935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and tested SQL scripts efficiently within VS Code, leveraging SQL extensions like the MSSQL plugin for streamlined database interactions.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7498794" y="1346954"/>
            <a:ext cx="3091934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SQL Operations Performed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498794" y="1793915"/>
            <a:ext cx="324564" cy="324564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5560" dist="17780" dir="13500000">
              <a:srgbClr val="ffffff">
                <a:alpha val="70000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7547193" y="1813858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67543" y="1843445"/>
            <a:ext cx="18980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Retrieval &amp; Joins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7967543" y="2224802"/>
            <a:ext cx="6165652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Extensive use of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complex data extraction and aggregation across multiple tables.</a:t>
            </a:r>
            <a:endParaRPr lang="en-US" sz="1100" dirty="0"/>
          </a:p>
        </p:txBody>
      </p:sp>
      <p:sp>
        <p:nvSpPr>
          <p:cNvPr id="18" name="Shape 13"/>
          <p:cNvSpPr/>
          <p:nvPr/>
        </p:nvSpPr>
        <p:spPr>
          <a:xfrm>
            <a:off x="7498794" y="2982635"/>
            <a:ext cx="324564" cy="324564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5560" dist="17780" dir="13500000">
              <a:srgbClr val="ffffff">
                <a:alpha val="70000"/>
              </a:srgbClr>
            </a:outerShdw>
          </a:effectLst>
        </p:spPr>
      </p:sp>
      <p:sp>
        <p:nvSpPr>
          <p:cNvPr id="19" name="Text 14"/>
          <p:cNvSpPr/>
          <p:nvPr/>
        </p:nvSpPr>
        <p:spPr>
          <a:xfrm>
            <a:off x="7547193" y="3002578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67543" y="3032165"/>
            <a:ext cx="2897267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Manipulation Language (DML)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7967543" y="3413522"/>
            <a:ext cx="6165652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Applied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statements for controlled data modification and maintenance within the databases.</a:t>
            </a:r>
            <a:endParaRPr lang="en-US" sz="1100" dirty="0"/>
          </a:p>
        </p:txBody>
      </p:sp>
      <p:sp>
        <p:nvSpPr>
          <p:cNvPr id="22" name="Shape 17"/>
          <p:cNvSpPr/>
          <p:nvPr/>
        </p:nvSpPr>
        <p:spPr>
          <a:xfrm>
            <a:off x="7498794" y="4171355"/>
            <a:ext cx="324564" cy="324564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5560" dist="17780" dir="13500000">
              <a:srgbClr val="ffffff">
                <a:alpha val="70000"/>
              </a:srgbClr>
            </a:outerShdw>
          </a:effectLst>
        </p:spPr>
      </p:sp>
      <p:sp>
        <p:nvSpPr>
          <p:cNvPr id="23" name="Text 18"/>
          <p:cNvSpPr/>
          <p:nvPr/>
        </p:nvSpPr>
        <p:spPr>
          <a:xfrm>
            <a:off x="7547193" y="4191298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7967543" y="4220885"/>
            <a:ext cx="201620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Analytical Aggregations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7967543" y="4602242"/>
            <a:ext cx="6165652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Executed advanced analytical queries using aggregate functions such as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SUM()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AVG()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COUNT()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derive key business metrics.</a:t>
            </a:r>
            <a:endParaRPr lang="en-US" sz="1100" dirty="0"/>
          </a:p>
        </p:txBody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829" y="5846921"/>
            <a:ext cx="2531626" cy="1731050"/>
          </a:xfrm>
          <a:prstGeom prst="rect">
            <a:avLst/>
          </a:prstGeom>
        </p:spPr>
      </p:pic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826" y="5846921"/>
            <a:ext cx="2531626" cy="1731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382" y="721638"/>
            <a:ext cx="6913721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Introduction: Objectives &amp; Datasets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81382" y="1517213"/>
            <a:ext cx="262294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Project Objectives</a:t>
            </a:r>
            <a:endParaRPr lang="en-US" sz="2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382" y="2094071"/>
            <a:ext cx="415290" cy="4152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4317" y="2192655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204317" y="2565559"/>
            <a:ext cx="6007060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Ensured integrity by fixing duplicates, missing values, and inconsistencies.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023" y="2094071"/>
            <a:ext cx="415290" cy="4152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41958" y="2192655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Actionable Insights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8041958" y="2565559"/>
            <a:ext cx="600706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critical patterns to inform strategic decision-making.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82" y="3512344"/>
            <a:ext cx="415290" cy="4152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04317" y="3610928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Visualise Patterns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204317" y="3983831"/>
            <a:ext cx="6007060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clear, interactive, and static visualisations for effective communication.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023" y="3512344"/>
            <a:ext cx="415290" cy="4152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41958" y="3610928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Drive Decisions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8041958" y="3983831"/>
            <a:ext cx="600706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practical, data-backed recommendations for improvements.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581382" y="4764405"/>
            <a:ext cx="296215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Scope &amp; Datasets</a:t>
            </a:r>
            <a:endParaRPr lang="en-US" sz="2050" dirty="0"/>
          </a:p>
        </p:txBody>
      </p:sp>
      <p:sp>
        <p:nvSpPr>
          <p:cNvPr id="17" name="Text 11"/>
          <p:cNvSpPr/>
          <p:nvPr/>
        </p:nvSpPr>
        <p:spPr>
          <a:xfrm>
            <a:off x="581382" y="5507355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Scope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581382" y="5946696"/>
            <a:ext cx="6531173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combined diverse datasets (CSVs, Excel, SQL) for comprehensive analysis. It employed Python libraries (Pandas, NumPy) and Power BI for exploration, statistical summaries, and advanced visualisations.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7525464" y="5507355"/>
            <a:ext cx="218586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Datasets Utilised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7525464" y="5946696"/>
            <a:ext cx="65311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Data CSV: Daily transaction records with sales, discounts, and profits.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7525464" y="6270546"/>
            <a:ext cx="65311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Info XLSX: Customer demographics and segmentation.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7525464" y="6594396"/>
            <a:ext cx="65311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Catalog CSV: Details about product categories, SKUs, and pricing.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7525464" y="6918246"/>
            <a:ext cx="6531173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Regional Performance CSV: Sales performance data segmented by region or store.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1855" y="434697"/>
            <a:ext cx="6135529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Insights &amp; Recommendations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51855" y="1189792"/>
            <a:ext cx="8040291" cy="504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comprehensive analysis revealed critical insights, forming the basis for actionable recommendations.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51855" y="1871543"/>
            <a:ext cx="8040291" cy="1173480"/>
          </a:xfrm>
          <a:prstGeom prst="roundRect">
            <a:avLst>
              <a:gd name="adj" fmla="val 1209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709493" y="2029182"/>
            <a:ext cx="2723078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Category Imbalance Detected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09493" y="2383036"/>
            <a:ext cx="7725013" cy="504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significant imbalance in certain categorical datasets suggests a need for re-evaluation of data collection strategies or targeted interventions for underrepresented categories.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51855" y="3202662"/>
            <a:ext cx="8040291" cy="1425654"/>
          </a:xfrm>
          <a:prstGeom prst="roundRect">
            <a:avLst>
              <a:gd name="adj" fmla="val 995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09493" y="3360301"/>
            <a:ext cx="239399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&amp; Redundancy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09493" y="3714155"/>
            <a:ext cx="7725013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strong correlations between specific numeric features, indicating potential data redundancies. This opens opportunities for feature engineering and dimensionality reduction to optimise models.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51855" y="4785955"/>
            <a:ext cx="8040291" cy="1425654"/>
          </a:xfrm>
          <a:prstGeom prst="roundRect">
            <a:avLst>
              <a:gd name="adj" fmla="val 995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09493" y="4943594"/>
            <a:ext cx="2590562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Outliers Impacting Averages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9493" y="5297448"/>
            <a:ext cx="7725013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of numeric distributions revealed prominent outliers. These extreme values significantly skewed averages, indicating a need for robust statistical methods or outlier treatment during future modelling.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51855" y="6369248"/>
            <a:ext cx="8040291" cy="1425654"/>
          </a:xfrm>
          <a:prstGeom prst="roundRect">
            <a:avLst>
              <a:gd name="adj" fmla="val 995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9370" dist="19050" dir="13500000">
              <a:srgbClr val="ffffff">
                <a:alpha val="7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709493" y="6526887"/>
            <a:ext cx="2614255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Seasonal/Cyclical Behaviour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09493" y="6880741"/>
            <a:ext cx="7725013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Distinct patterns pointed to seasonal or cyclical trends in the data. Recommendations include developing time-series forecasting models and aligning business operations with these predictable cycles for maximised efficiency.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919" y="391120"/>
            <a:ext cx="6287333" cy="467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Cleaning: Ensuring Data Integrity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7919" y="1143476"/>
            <a:ext cx="13634561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Before any analysis, rigorous data cleaning was performed to ensure accuracy and reliability.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7919" y="1673304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Cleaning Steps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497919" y="2114074"/>
            <a:ext cx="320040" cy="320040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5560" dist="17780" dir="1350000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545663" y="2133719"/>
            <a:ext cx="2245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0120" y="2162889"/>
            <a:ext cx="187178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Data Inspection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60120" y="2539008"/>
            <a:ext cx="4783455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Assessed the original shapes and dimensions of all datasets to understand their structure.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97919" y="3278743"/>
            <a:ext cx="320040" cy="320040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5560" dist="17780" dir="1350000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45663" y="3298388"/>
            <a:ext cx="2245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0120" y="3327559"/>
            <a:ext cx="187178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Duplicate Removal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960120" y="3703677"/>
            <a:ext cx="4783455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and eliminated duplicate entries to prevent skewed analysis and ensure unique records.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497919" y="4443413"/>
            <a:ext cx="320040" cy="320040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5560" dist="17780" dir="13500000">
              <a:srgbClr val="ffffff">
                <a:alpha val="7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545663" y="4463058"/>
            <a:ext cx="2245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60120" y="4492228"/>
            <a:ext cx="18739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Value Handling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960120" y="4868347"/>
            <a:ext cx="4783455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Strategically filled missing values using appropriate imputation techniques or dropped columns/rows where data sparsity was high.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497919" y="5835729"/>
            <a:ext cx="320040" cy="320040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35560" dist="17780" dir="13500000">
              <a:srgbClr val="ffffff">
                <a:alpha val="7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545663" y="5855375"/>
            <a:ext cx="2245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60120" y="5884545"/>
            <a:ext cx="285107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Standardised Naming Conventions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60120" y="6260663"/>
            <a:ext cx="4783455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and standardised column headers across all datasets for consistency and ease of merging/analysis.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6098143" y="1673304"/>
            <a:ext cx="238970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Values Heatmap</a:t>
            </a:r>
            <a:endParaRPr lang="en-US" sz="17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8143" y="2114074"/>
            <a:ext cx="8041958" cy="5502354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6098143" y="7776448"/>
            <a:ext cx="8041958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heatmap visually represents the distribution of missing values across the cleaned datasets, highlighting areas that required significant imputation or removal. Darker shades indicate a higher concentration of missing data points.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241" y="466963"/>
            <a:ext cx="8357354" cy="55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VS Code Work: Scripting &amp; Version Control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4241" y="1365052"/>
            <a:ext cx="1344191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Studio Code served as the primary Integrated Development Environment (IDE) for robust script development and project management.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4241" y="1997393"/>
            <a:ext cx="342304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VS Code Workflow Highlights</a:t>
            </a:r>
            <a:endParaRPr lang="en-US" sz="2100" dirty="0"/>
          </a:p>
        </p:txBody>
      </p:sp>
      <p:sp>
        <p:nvSpPr>
          <p:cNvPr id="5" name="Shape 3"/>
          <p:cNvSpPr/>
          <p:nvPr/>
        </p:nvSpPr>
        <p:spPr>
          <a:xfrm>
            <a:off x="594241" y="2523530"/>
            <a:ext cx="381953" cy="381952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1910" dist="20320" dir="1350000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651212" y="2546985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45977" y="2581870"/>
            <a:ext cx="2700457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Script Development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977" y="3030974"/>
            <a:ext cx="5962174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Wrote efficient and modular Python scripts for end-to-end data processing, from raw data ingestion to final visualisation exports.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94241" y="3913703"/>
            <a:ext cx="381953" cy="381952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1910" dist="20320" dir="1350000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51212" y="3937159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145977" y="3972044"/>
            <a:ext cx="3263622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Integrated Git for Version Control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45977" y="4421148"/>
            <a:ext cx="5962174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Utilised VS Code's integrated Git features for seamless version control, allowing for collaborative development, change tracking, and rollback capabilities.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594241" y="5575459"/>
            <a:ext cx="381953" cy="381952"/>
          </a:xfrm>
          <a:prstGeom prst="roundRect">
            <a:avLst>
              <a:gd name="adj" fmla="val 4001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1910" dist="20320" dir="13500000">
              <a:srgbClr val="ffffff">
                <a:alpha val="7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651212" y="5598914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145977" y="5633799"/>
            <a:ext cx="2950012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Efficient Debugging &amp; Testing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977" y="6082903"/>
            <a:ext cx="5962174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Leveraged VS Code's powerful debugging tools to efficiently identify and resolve issues in scripts, ensuring code reliability and performance.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529870" y="1997393"/>
            <a:ext cx="374153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VS Code Python Script Example</a:t>
            </a:r>
            <a:endParaRPr lang="en-US" sz="21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870" y="2523530"/>
            <a:ext cx="6513909" cy="4456867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529870" y="7171373"/>
            <a:ext cx="6513909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image captures a representative view of the Python script within VS Code, demonstrating the structured code, syntax highlighting, and the professional environment used for development and debugging.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409" y="864156"/>
            <a:ext cx="9245203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Jupyter Notebook Work: In-depth Exploration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08409" y="1783556"/>
            <a:ext cx="1341358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Jupyter Notebook provided an agile environment for iterative data exploration, analysis, and visualisation through Python.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8409" y="2431018"/>
            <a:ext cx="432958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Activities in Jupyter Notebook</a:t>
            </a:r>
            <a:endParaRPr lang="en-US" sz="2150" dirty="0"/>
          </a:p>
        </p:txBody>
      </p:sp>
      <p:sp>
        <p:nvSpPr>
          <p:cNvPr id="5" name="Shape 3"/>
          <p:cNvSpPr/>
          <p:nvPr/>
        </p:nvSpPr>
        <p:spPr>
          <a:xfrm>
            <a:off x="608409" y="2969538"/>
            <a:ext cx="391120" cy="391120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666690" y="2993529"/>
            <a:ext cx="27443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73361" y="3029188"/>
            <a:ext cx="2573655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Deep Dataset Exploration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173361" y="3488888"/>
            <a:ext cx="592978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Utilised Pandas for extensive data manipulation, aggregation, and querying, uncovering intricate relationships within datasets.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08409" y="4392811"/>
            <a:ext cx="391120" cy="391120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66690" y="4416802"/>
            <a:ext cx="27443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73361" y="4452461"/>
            <a:ext cx="3488055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EDA Plots with Matplotlib/Seaborn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173361" y="4912162"/>
            <a:ext cx="592978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Generated a wide range of Exploratory Data Analysis (EDA) plots to visualise distributions, correlations, and outliers effectively.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08409" y="5816084"/>
            <a:ext cx="391120" cy="391120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3180" dist="21590" dir="13500000">
              <a:srgbClr val="ffffff">
                <a:alpha val="7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666690" y="5840075"/>
            <a:ext cx="27443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173361" y="5875734"/>
            <a:ext cx="295310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Step-by-step Documentation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1173361" y="6335435"/>
            <a:ext cx="5929789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Documented every stage of the data cleaning, analysis, and visualisation process within the notebook, ensuring reproducibility and clarity.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534870" y="2431018"/>
            <a:ext cx="3338036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Jupyter Notebook Snippets</a:t>
            </a:r>
            <a:endParaRPr lang="en-US" sz="21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791" y="3114556"/>
            <a:ext cx="3050858" cy="2086094"/>
          </a:xfrm>
          <a:prstGeom prst="rect">
            <a:avLst/>
          </a:prstGeom>
        </p:spPr>
      </p:pic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713" y="3114556"/>
            <a:ext cx="3050858" cy="2086094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7534870" y="5523786"/>
            <a:ext cx="6494740" cy="83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snippets illustrate typical code cells from the Jupyter Notebook, showcasing data loading, initial descriptive statistics, and a sample visualisation output, demonstrating the interactive nature of the analysis.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2025-07-02T21:31:37Z</dcterms:created>
  <dcterms:modified xsi:type="dcterms:W3CDTF">2025-07-02T21:31:37Z</dcterms:modified>
</cp:coreProperties>
</file>